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4" r:id="rId15"/>
    <p:sldId id="257" r:id="rId16"/>
    <p:sldId id="277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Dick" initials="AD" lastIdx="2" clrIdx="0"/>
  <p:cmAuthor id="1" name="Fiona Craig" initials="F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16T13:48:46.960" idx="1">
    <p:pos x="10" y="10"/>
    <p:text>Prior to this slide we should introduce WISH. GIve a quick one-slide summary of the work they do and their objectives. 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D237D-F548-B840-8599-F2027262201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6CF3F-E3CE-2846-AF12-A82D0E98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5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D237D-F548-B840-8599-F2027262201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6CF3F-E3CE-2846-AF12-A82D0E98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5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D237D-F548-B840-8599-F2027262201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6CF3F-E3CE-2846-AF12-A82D0E98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1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D237D-F548-B840-8599-F2027262201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6CF3F-E3CE-2846-AF12-A82D0E98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2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D237D-F548-B840-8599-F2027262201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6CF3F-E3CE-2846-AF12-A82D0E98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00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D237D-F548-B840-8599-F2027262201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6CF3F-E3CE-2846-AF12-A82D0E98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2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D237D-F548-B840-8599-F2027262201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6CF3F-E3CE-2846-AF12-A82D0E98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5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D237D-F548-B840-8599-F2027262201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6CF3F-E3CE-2846-AF12-A82D0E98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D237D-F548-B840-8599-F2027262201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6CF3F-E3CE-2846-AF12-A82D0E98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0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D237D-F548-B840-8599-F2027262201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6CF3F-E3CE-2846-AF12-A82D0E98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0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D237D-F548-B840-8599-F20272622015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A6CF3F-E3CE-2846-AF12-A82D0E98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7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WS535 SWITCH Forum Powerpoint template 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8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hyperlink" Target="http://www.sepa.org.uk/default.aspx" TargetMode="External"/><Relationship Id="rId7" Type="http://schemas.openxmlformats.org/officeDocument/2006/relationships/hyperlink" Target="http://www.ciwm.co.uk/CIWM/CIWMHome.aspx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1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gov.uk/waste/wish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switch@zerowastescotland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se.gov.uk/aboutus/strategiesandplans/sector-strategies/waste-and-recycling.ht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WS535 SWITCH Forum Powerpoint 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60" y="-1"/>
            <a:ext cx="9249236" cy="6936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147536"/>
            <a:ext cx="695983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John Buchanan</a:t>
            </a:r>
            <a:endParaRPr lang="en-US" sz="32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Ops Manager, East Renfrewshire Council</a:t>
            </a:r>
            <a:endParaRPr lang="en-US" sz="32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Switch forum</a:t>
            </a:r>
          </a:p>
          <a:p>
            <a:r>
              <a:rPr lang="en-US" sz="3200" smtClean="0">
                <a:solidFill>
                  <a:schemeClr val="bg1"/>
                </a:solidFill>
                <a:latin typeface="Helvetica"/>
                <a:cs typeface="Helvetica"/>
              </a:rPr>
              <a:t>11</a:t>
            </a:r>
            <a:r>
              <a:rPr lang="en-US" sz="3200" baseline="30000" smtClean="0">
                <a:solidFill>
                  <a:schemeClr val="bg1"/>
                </a:solidFill>
                <a:latin typeface="Helvetica"/>
                <a:cs typeface="Helvetica"/>
              </a:rPr>
              <a:t>th</a:t>
            </a:r>
            <a:r>
              <a:rPr lang="en-US" sz="3200" smtClean="0">
                <a:solidFill>
                  <a:schemeClr val="bg1"/>
                </a:solidFill>
                <a:latin typeface="Helvetica"/>
                <a:cs typeface="Helvetica"/>
              </a:rPr>
              <a:t> December 2015</a:t>
            </a:r>
            <a:endParaRPr lang="en-US" sz="32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232691"/>
            <a:ext cx="6843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solidFill>
                  <a:schemeClr val="bg1"/>
                </a:solidFill>
                <a:latin typeface="DIN-Black"/>
              </a:rPr>
              <a:t>S</a:t>
            </a:r>
            <a:r>
              <a:rPr lang="en-GB" sz="2400" baseline="30000" dirty="0">
                <a:solidFill>
                  <a:schemeClr val="bg1"/>
                </a:solidFill>
                <a:latin typeface="DIN-Regular"/>
              </a:rPr>
              <a:t>cottish</a:t>
            </a:r>
            <a:r>
              <a:rPr lang="en-GB" sz="2400" baseline="30000" dirty="0">
                <a:solidFill>
                  <a:schemeClr val="bg1"/>
                </a:solidFill>
                <a:latin typeface="DIN-Medium"/>
              </a:rPr>
              <a:t> </a:t>
            </a:r>
            <a:r>
              <a:rPr lang="en-GB" sz="2400" baseline="30000" dirty="0">
                <a:solidFill>
                  <a:schemeClr val="bg1"/>
                </a:solidFill>
                <a:latin typeface="DIN-Black"/>
              </a:rPr>
              <a:t>W</a:t>
            </a:r>
            <a:r>
              <a:rPr lang="en-GB" sz="2400" baseline="30000" dirty="0">
                <a:solidFill>
                  <a:schemeClr val="bg1"/>
                </a:solidFill>
                <a:latin typeface="DIN-Regular"/>
              </a:rPr>
              <a:t>aste</a:t>
            </a:r>
            <a:r>
              <a:rPr lang="en-GB" sz="2400" baseline="30000" dirty="0">
                <a:solidFill>
                  <a:schemeClr val="bg1"/>
                </a:solidFill>
                <a:latin typeface="DIN-Medium"/>
              </a:rPr>
              <a:t> </a:t>
            </a:r>
            <a:r>
              <a:rPr lang="en-GB" sz="2400" baseline="30000" dirty="0">
                <a:solidFill>
                  <a:schemeClr val="bg1"/>
                </a:solidFill>
                <a:latin typeface="DIN-Black"/>
              </a:rPr>
              <a:t>I</a:t>
            </a:r>
            <a:r>
              <a:rPr lang="en-GB" sz="2400" baseline="30000" dirty="0">
                <a:solidFill>
                  <a:schemeClr val="bg1"/>
                </a:solidFill>
                <a:latin typeface="DIN-Regular"/>
              </a:rPr>
              <a:t>ndustry</a:t>
            </a:r>
            <a:r>
              <a:rPr lang="en-GB" sz="2400" baseline="30000" dirty="0">
                <a:solidFill>
                  <a:schemeClr val="bg1"/>
                </a:solidFill>
                <a:latin typeface="DIN-Medium"/>
              </a:rPr>
              <a:t> </a:t>
            </a:r>
            <a:r>
              <a:rPr lang="en-GB" sz="2400" baseline="30000" dirty="0">
                <a:solidFill>
                  <a:schemeClr val="bg1"/>
                </a:solidFill>
                <a:latin typeface="DIN-Black"/>
              </a:rPr>
              <a:t>T</a:t>
            </a:r>
            <a:r>
              <a:rPr lang="en-GB" sz="2400" baseline="30000" dirty="0">
                <a:solidFill>
                  <a:schemeClr val="bg1"/>
                </a:solidFill>
                <a:latin typeface="DIN-Regular"/>
              </a:rPr>
              <a:t>raining </a:t>
            </a:r>
            <a:r>
              <a:rPr lang="en-GB" sz="2400" baseline="30000" dirty="0">
                <a:solidFill>
                  <a:schemeClr val="bg1"/>
                </a:solidFill>
                <a:latin typeface="DIN-Black"/>
              </a:rPr>
              <a:t>C</a:t>
            </a:r>
            <a:r>
              <a:rPr lang="en-GB" sz="2400" baseline="30000" dirty="0">
                <a:solidFill>
                  <a:schemeClr val="bg1"/>
                </a:solidFill>
                <a:latin typeface="DIN-Regular"/>
              </a:rPr>
              <a:t>ompetency and</a:t>
            </a:r>
            <a:r>
              <a:rPr lang="en-GB" sz="2400" baseline="30000" dirty="0">
                <a:solidFill>
                  <a:schemeClr val="bg1"/>
                </a:solidFill>
                <a:latin typeface="DIN-Medium"/>
              </a:rPr>
              <a:t> </a:t>
            </a:r>
            <a:r>
              <a:rPr lang="en-GB" sz="2400" baseline="30000" dirty="0">
                <a:solidFill>
                  <a:schemeClr val="bg1"/>
                </a:solidFill>
                <a:latin typeface="DIN-Black"/>
              </a:rPr>
              <a:t>H</a:t>
            </a:r>
            <a:r>
              <a:rPr lang="en-GB" sz="2400" baseline="30000" dirty="0">
                <a:solidFill>
                  <a:schemeClr val="bg1"/>
                </a:solidFill>
                <a:latin typeface="DIN-Regular"/>
              </a:rPr>
              <a:t>ealth &amp; </a:t>
            </a:r>
            <a:r>
              <a:rPr lang="en-GB" sz="2400" baseline="30000" dirty="0" smtClean="0">
                <a:solidFill>
                  <a:schemeClr val="bg1"/>
                </a:solidFill>
                <a:latin typeface="DIN-Regular"/>
              </a:rPr>
              <a:t>Safety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39" y="5250459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6" y="1658678"/>
            <a:ext cx="7974418" cy="444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2745" y="6402947"/>
            <a:ext cx="6974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298" y="1289346"/>
            <a:ext cx="280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HSE Statistics 2014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431" y="1809529"/>
            <a:ext cx="8557585" cy="4248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2745" y="6402947"/>
            <a:ext cx="6974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605" y="1414130"/>
            <a:ext cx="226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HSE Statistics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363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486" y="1971033"/>
            <a:ext cx="519685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Resource Management Industry</a:t>
            </a:r>
          </a:p>
          <a:p>
            <a:endParaRPr lang="en-GB" sz="20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GB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Is safe and healthy to work in</a:t>
            </a:r>
            <a:endParaRPr lang="en-GB" sz="20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GB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Actively supports education,  training, learning and development </a:t>
            </a:r>
            <a:endParaRPr lang="en-GB" sz="20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GB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Increases workforce capacity and competence</a:t>
            </a:r>
            <a:endParaRPr lang="en-GB" sz="20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GB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Develops and shares good practice</a:t>
            </a:r>
            <a:endParaRPr lang="en-GB" sz="20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GB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Creates an industry that is attractive as a career choice</a:t>
            </a:r>
            <a:endParaRPr lang="en-GB" sz="20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lvl="0">
              <a:spcAft>
                <a:spcPts val="0"/>
              </a:spcAft>
              <a:buFont typeface="Symbol"/>
              <a:buChar char=""/>
            </a:pPr>
            <a:r>
              <a:rPr lang="en-GB" sz="240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Creates clear career and learner pathways</a:t>
            </a:r>
            <a:endParaRPr lang="en-GB" sz="2000" dirty="0">
              <a:latin typeface="Helvetica" panose="020B0604020202020204" pitchFamily="34" charset="0"/>
              <a:ea typeface="Calibri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8" t="-743" r="-50531" b="14077"/>
          <a:stretch/>
        </p:blipFill>
        <p:spPr>
          <a:xfrm>
            <a:off x="5583423" y="1368000"/>
            <a:ext cx="6418800" cy="42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860" y="6417890"/>
            <a:ext cx="6209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86" y="1331905"/>
            <a:ext cx="5005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kern="0" dirty="0" smtClean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SWITCH </a:t>
            </a:r>
            <a:r>
              <a:rPr lang="en-GB" sz="2400" b="1" kern="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Strategic</a:t>
            </a:r>
            <a:r>
              <a:rPr lang="en-GB" sz="2400" b="1" kern="0" dirty="0">
                <a:solidFill>
                  <a:srgbClr val="FFFFF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en-GB" sz="2400" b="1" kern="0" dirty="0"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Objectives</a:t>
            </a:r>
            <a:r>
              <a:rPr lang="en-GB" sz="2400" b="1" kern="0" dirty="0">
                <a:solidFill>
                  <a:srgbClr val="FFFFFF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endParaRPr lang="en-GB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348" y="1337901"/>
            <a:ext cx="624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8348" y="2066280"/>
            <a:ext cx="5217429" cy="315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400" dirty="0" smtClean="0">
                <a:ea typeface="Calibri"/>
                <a:cs typeface="Times New Roman"/>
              </a:rPr>
              <a:t>Identify </a:t>
            </a:r>
            <a:r>
              <a:rPr lang="en-GB" sz="2400" dirty="0">
                <a:ea typeface="Calibri"/>
                <a:cs typeface="Times New Roman"/>
              </a:rPr>
              <a:t>emerging issues </a:t>
            </a:r>
            <a:endParaRPr lang="en-GB" sz="2400" dirty="0"/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400" dirty="0" smtClean="0">
                <a:ea typeface="Calibri"/>
                <a:cs typeface="Times New Roman"/>
              </a:rPr>
              <a:t>Explore </a:t>
            </a:r>
            <a:r>
              <a:rPr lang="en-GB" sz="2400" dirty="0">
                <a:ea typeface="Calibri"/>
                <a:cs typeface="Times New Roman"/>
              </a:rPr>
              <a:t>creative solutions</a:t>
            </a:r>
            <a:endParaRPr lang="en-GB" sz="2400" dirty="0"/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400" dirty="0" smtClean="0">
                <a:ea typeface="Calibri"/>
                <a:cs typeface="Times New Roman"/>
              </a:rPr>
              <a:t>Share </a:t>
            </a:r>
            <a:r>
              <a:rPr lang="en-GB" sz="2400" dirty="0">
                <a:ea typeface="Calibri"/>
                <a:cs typeface="Times New Roman"/>
              </a:rPr>
              <a:t>ideas</a:t>
            </a:r>
            <a:endParaRPr lang="en-GB" sz="2400" dirty="0"/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400" dirty="0" smtClean="0">
                <a:ea typeface="Calibri"/>
                <a:cs typeface="Times New Roman"/>
              </a:rPr>
              <a:t>Promote </a:t>
            </a:r>
            <a:r>
              <a:rPr lang="en-GB" sz="2400" dirty="0">
                <a:ea typeface="Calibri"/>
                <a:cs typeface="Times New Roman"/>
              </a:rPr>
              <a:t>good practice</a:t>
            </a:r>
            <a:endParaRPr lang="en-GB" sz="2400" dirty="0"/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2400" dirty="0" smtClean="0">
                <a:ea typeface="Calibri"/>
                <a:cs typeface="Times New Roman"/>
              </a:rPr>
              <a:t>Work </a:t>
            </a:r>
            <a:r>
              <a:rPr lang="en-GB" sz="2400" dirty="0">
                <a:ea typeface="Calibri"/>
                <a:cs typeface="Times New Roman"/>
              </a:rPr>
              <a:t>to achieve high standards across all its working themes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676173" y="1399456"/>
            <a:ext cx="532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 b="1" dirty="0">
                <a:ea typeface="Calibri"/>
                <a:cs typeface="Times New Roman"/>
              </a:rPr>
              <a:t>SWITCH  a</a:t>
            </a:r>
            <a:r>
              <a:rPr lang="en-GB" sz="2400" b="1" dirty="0" smtClean="0">
                <a:ea typeface="Calibri"/>
                <a:cs typeface="Times New Roman"/>
              </a:rPr>
              <a:t>pproach is to collaboratively:</a:t>
            </a:r>
            <a:endParaRPr lang="en-GB" sz="24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2745" y="6402947"/>
            <a:ext cx="6974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  <p:pic>
        <p:nvPicPr>
          <p:cNvPr id="5" name="Picture 4" descr="8813989528_fa0fd6715d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43" r="36543"/>
          <a:stretch/>
        </p:blipFill>
        <p:spPr>
          <a:xfrm>
            <a:off x="-1645200" y="1523999"/>
            <a:ext cx="5321374" cy="4132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41180" y="465569"/>
            <a:ext cx="4540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5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3386138"/>
            <a:ext cx="1905000" cy="952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SEP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701800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http://www.esauk.org/images/ESA_SCOTTISH_RG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463" y="1849438"/>
            <a:ext cx="1905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 descr="Description: wamit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730500"/>
            <a:ext cx="169703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 descr="CIW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719263"/>
            <a:ext cx="203517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2" descr="C:\Users\fiona craig\Pictures\CIWM_LOGO_Blue81p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2209800"/>
            <a:ext cx="97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3" descr="C:\Users\fiona craig\Pictures\CIWM_LOGO_Blue81p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2024063"/>
            <a:ext cx="97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2" descr="C:\Users\fiona craig\Pictures\CIWM_LOGO_Blue81p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2333625"/>
            <a:ext cx="974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C:\Users\fiona craig\Pictures\CIWM_LOGO_Blue81p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239564" y="2142365"/>
            <a:ext cx="2233321" cy="796891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6915944" y="2352933"/>
            <a:ext cx="749706" cy="369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SQA</a:t>
            </a:r>
          </a:p>
        </p:txBody>
      </p:sp>
      <p:pic>
        <p:nvPicPr>
          <p:cNvPr id="3073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405188"/>
            <a:ext cx="1438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4" name="TextBox 9"/>
          <p:cNvSpPr txBox="1">
            <a:spLocks noChangeArrowheads="1"/>
          </p:cNvSpPr>
          <p:nvPr/>
        </p:nvSpPr>
        <p:spPr bwMode="auto">
          <a:xfrm>
            <a:off x="398463" y="4622800"/>
            <a:ext cx="593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C00000"/>
                </a:solidFill>
              </a:rPr>
              <a:t>HSE</a:t>
            </a:r>
          </a:p>
        </p:txBody>
      </p:sp>
      <p:sp>
        <p:nvSpPr>
          <p:cNvPr id="30735" name="TextBox 10"/>
          <p:cNvSpPr txBox="1">
            <a:spLocks noChangeArrowheads="1"/>
          </p:cNvSpPr>
          <p:nvPr/>
        </p:nvSpPr>
        <p:spPr bwMode="auto">
          <a:xfrm>
            <a:off x="876300" y="4597400"/>
            <a:ext cx="136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400">
                <a:solidFill>
                  <a:srgbClr val="C00000"/>
                </a:solidFill>
              </a:rPr>
              <a:t>Health and </a:t>
            </a:r>
          </a:p>
          <a:p>
            <a:pPr eaLnBrk="1" hangingPunct="1"/>
            <a:r>
              <a:rPr lang="en-GB" altLang="en-US" sz="1400">
                <a:solidFill>
                  <a:srgbClr val="C00000"/>
                </a:solidFill>
              </a:rPr>
              <a:t>Safety Executive</a:t>
            </a:r>
          </a:p>
        </p:txBody>
      </p:sp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335588"/>
            <a:ext cx="2657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4916488"/>
            <a:ext cx="876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3976688"/>
            <a:ext cx="1600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2695575"/>
            <a:ext cx="26543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6167438"/>
            <a:ext cx="3155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3" name="TextBox 20"/>
          <p:cNvSpPr txBox="1">
            <a:spLocks noChangeArrowheads="1"/>
          </p:cNvSpPr>
          <p:nvPr/>
        </p:nvSpPr>
        <p:spPr bwMode="auto">
          <a:xfrm>
            <a:off x="7704138" y="2939256"/>
            <a:ext cx="104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dirty="0" err="1"/>
              <a:t>RoSPA</a:t>
            </a:r>
            <a:r>
              <a:rPr lang="en-GB" altLang="en-US" dirty="0"/>
              <a:t> in Scotland</a:t>
            </a:r>
          </a:p>
        </p:txBody>
      </p:sp>
      <p:sp>
        <p:nvSpPr>
          <p:cNvPr id="30744" name="TextBox 22"/>
          <p:cNvSpPr txBox="1">
            <a:spLocks noChangeArrowheads="1"/>
          </p:cNvSpPr>
          <p:nvPr/>
        </p:nvSpPr>
        <p:spPr bwMode="auto">
          <a:xfrm>
            <a:off x="5157788" y="4551363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2400" b="1" dirty="0" err="1">
                <a:solidFill>
                  <a:srgbClr val="66FFCC"/>
                </a:solidFill>
                <a:latin typeface="Bodoni MT" pitchFamily="18" charset="0"/>
              </a:rPr>
              <a:t>Viridor</a:t>
            </a:r>
            <a:endParaRPr lang="en-GB" altLang="en-US" sz="2400" b="1" dirty="0">
              <a:solidFill>
                <a:srgbClr val="66FFCC"/>
              </a:solidFill>
              <a:latin typeface="Bodoni MT" pitchFamily="18" charset="0"/>
            </a:endParaRPr>
          </a:p>
        </p:txBody>
      </p:sp>
      <p:pic>
        <p:nvPicPr>
          <p:cNvPr id="30745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63" y="554672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6" name="TextBox 24"/>
          <p:cNvSpPr txBox="1">
            <a:spLocks noChangeArrowheads="1"/>
          </p:cNvSpPr>
          <p:nvPr/>
        </p:nvSpPr>
        <p:spPr bwMode="auto">
          <a:xfrm>
            <a:off x="2139950" y="2590929"/>
            <a:ext cx="1882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dirty="0" err="1"/>
              <a:t>Wm</a:t>
            </a:r>
            <a:r>
              <a:rPr lang="en-GB" altLang="en-US" dirty="0"/>
              <a:t> Tracey Group</a:t>
            </a:r>
          </a:p>
        </p:txBody>
      </p:sp>
      <p:pic>
        <p:nvPicPr>
          <p:cNvPr id="30747" name="Picture 2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8" y="4597400"/>
            <a:ext cx="8890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4725" y="4298950"/>
            <a:ext cx="1570038" cy="6477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 err="1"/>
              <a:t>Keenans</a:t>
            </a:r>
            <a:r>
              <a:rPr lang="en-GB" dirty="0"/>
              <a:t> Recycling Ltd</a:t>
            </a:r>
          </a:p>
        </p:txBody>
      </p:sp>
      <p:pic>
        <p:nvPicPr>
          <p:cNvPr id="30750" name="Picture 3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5121275"/>
            <a:ext cx="1801812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820" y="1167647"/>
            <a:ext cx="804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Many  public, private and third </a:t>
            </a:r>
            <a:r>
              <a:rPr lang="en-GB" dirty="0"/>
              <a:t>s</a:t>
            </a:r>
            <a:r>
              <a:rPr lang="en-GB" dirty="0" smtClean="0"/>
              <a:t>ector organisations are involved…..</a:t>
            </a:r>
            <a:endParaRPr lang="en-GB" dirty="0"/>
          </a:p>
        </p:txBody>
      </p:sp>
      <p:pic>
        <p:nvPicPr>
          <p:cNvPr id="1026" name="Picture 2" descr="C:\Users\fiona craig\Pictures\erclog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3386136"/>
            <a:ext cx="1311524" cy="62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iona craig\Pictures\footerlogo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20206"/>
            <a:ext cx="1874837" cy="10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iona craig\Pictures\logo_whiteout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21" y="259698"/>
            <a:ext cx="1471407" cy="7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5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40" y="2049664"/>
            <a:ext cx="7824248" cy="4025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1806" y="6417890"/>
            <a:ext cx="6843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4840" y="1371599"/>
            <a:ext cx="206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Structure</a:t>
            </a:r>
            <a:endParaRPr lang="en-GB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89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977" y="1600200"/>
            <a:ext cx="8506045" cy="496008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sz="2400" dirty="0" smtClean="0"/>
              <a:t>A multi-party </a:t>
            </a:r>
            <a:r>
              <a:rPr lang="en-GB" sz="2400" dirty="0"/>
              <a:t>forum made up of organisations representing the waste and recycling </a:t>
            </a:r>
            <a:r>
              <a:rPr lang="en-GB" sz="2400" dirty="0" smtClean="0"/>
              <a:t>industry. Established in 2004</a:t>
            </a:r>
          </a:p>
          <a:p>
            <a:r>
              <a:rPr lang="en-GB" sz="2400" dirty="0" smtClean="0"/>
              <a:t>Aims </a:t>
            </a:r>
            <a:r>
              <a:rPr lang="en-GB" sz="2400" dirty="0"/>
              <a:t>to identify, devise and promote activities to improve industry health and safety </a:t>
            </a:r>
            <a:r>
              <a:rPr lang="en-GB" sz="2400" dirty="0" smtClean="0"/>
              <a:t>standards</a:t>
            </a:r>
          </a:p>
          <a:p>
            <a:r>
              <a:rPr lang="en-GB" sz="2400" dirty="0"/>
              <a:t>I</a:t>
            </a:r>
            <a:r>
              <a:rPr lang="en-GB" sz="2400" dirty="0" smtClean="0"/>
              <a:t>s </a:t>
            </a:r>
            <a:r>
              <a:rPr lang="en-GB" sz="2400" dirty="0"/>
              <a:t>committed to change by: </a:t>
            </a:r>
          </a:p>
          <a:p>
            <a:pPr marL="0" indent="0">
              <a:buNone/>
            </a:pPr>
            <a:r>
              <a:rPr lang="en-GB" sz="2400" dirty="0" smtClean="0"/>
              <a:t>	- </a:t>
            </a:r>
            <a:r>
              <a:rPr lang="en-GB" sz="2400" dirty="0"/>
              <a:t>e</a:t>
            </a:r>
            <a:r>
              <a:rPr lang="en-GB" sz="2400" dirty="0" smtClean="0"/>
              <a:t>stablishing </a:t>
            </a:r>
            <a:r>
              <a:rPr lang="en-GB" sz="2400" dirty="0"/>
              <a:t>and sharing best practice</a:t>
            </a:r>
          </a:p>
          <a:p>
            <a:pPr marL="0" indent="0">
              <a:buNone/>
            </a:pPr>
            <a:r>
              <a:rPr lang="en-GB" sz="2400" dirty="0" smtClean="0"/>
              <a:t>	- </a:t>
            </a:r>
            <a:r>
              <a:rPr lang="en-GB" sz="2400" dirty="0"/>
              <a:t>i</a:t>
            </a:r>
            <a:r>
              <a:rPr lang="en-GB" sz="2400" dirty="0" smtClean="0"/>
              <a:t>mproving </a:t>
            </a:r>
            <a:r>
              <a:rPr lang="en-GB" sz="2400" dirty="0"/>
              <a:t>the safety performance of the </a:t>
            </a:r>
            <a:r>
              <a:rPr lang="en-GB" sz="2400" dirty="0" smtClean="0"/>
              <a:t>industry</a:t>
            </a:r>
          </a:p>
          <a:p>
            <a:pPr marL="0" indent="0">
              <a:buNone/>
            </a:pPr>
            <a:r>
              <a:rPr lang="en-GB" sz="2400" dirty="0" smtClean="0"/>
              <a:t>	- developing </a:t>
            </a:r>
            <a:r>
              <a:rPr lang="en-GB" sz="2400" dirty="0"/>
              <a:t>the competence of those who work in </a:t>
            </a:r>
            <a:r>
              <a:rPr lang="en-GB" sz="2400" dirty="0" smtClean="0"/>
              <a:t>the industry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	- improving </a:t>
            </a:r>
            <a:r>
              <a:rPr lang="en-GB" sz="2400" dirty="0"/>
              <a:t>perception of the waste industry as a safe place to </a:t>
            </a:r>
            <a:r>
              <a:rPr lang="en-GB" sz="2400" dirty="0" smtClean="0"/>
              <a:t>		work</a:t>
            </a:r>
            <a:r>
              <a:rPr lang="en-GB" sz="2400" dirty="0"/>
              <a:t>	</a:t>
            </a:r>
            <a:r>
              <a:rPr lang="en-GB" sz="2400" dirty="0" smtClean="0"/>
              <a:t>					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							</a:t>
            </a:r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www.hse.gov.uk/waste/wish.htm</a:t>
            </a:r>
            <a:r>
              <a:rPr lang="en-GB" sz="2000" dirty="0" smtClean="0"/>
              <a:t>	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18978" y="1105794"/>
            <a:ext cx="8185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					WISH				</a:t>
            </a:r>
          </a:p>
          <a:p>
            <a:r>
              <a:rPr lang="en-GB" sz="24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		</a:t>
            </a:r>
            <a:r>
              <a:rPr lang="en-GB" sz="2000" b="1" dirty="0" smtClean="0">
                <a:solidFill>
                  <a:prstClr val="black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Waste Industry Safety &amp; Health (UK Forum)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181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423" y="115363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SWITCH and WISH Relationship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1881963"/>
            <a:ext cx="83678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SWITCH will be able to extend and broaden the reach of WISH in Scotland</a:t>
            </a:r>
          </a:p>
          <a:p>
            <a:endParaRPr lang="en-GB" dirty="0" smtClean="0">
              <a:latin typeface="Helvetica" panose="020B0604020202020204" pitchFamily="34" charset="0"/>
              <a:ea typeface="Times New Roman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Creation of  open </a:t>
            </a:r>
            <a:r>
              <a:rPr lang="en-GB" dirty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channels for engagement </a:t>
            </a:r>
            <a:r>
              <a:rPr lang="en-GB" dirty="0" smtClean="0"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and communication between WISH and SWITCH to pursue common aims</a:t>
            </a:r>
            <a:endParaRPr lang="en-GB" dirty="0">
              <a:latin typeface="Helvetica" panose="020B0604020202020204" pitchFamily="34" charset="0"/>
              <a:ea typeface="Times New Roman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ea typeface="Times New Roman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 WISH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Working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Groups have Scottish Representatives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Strong </a:t>
            </a:r>
            <a:r>
              <a:rPr lang="en-GB" dirty="0" smtClean="0"/>
              <a:t>leadership/Involve </a:t>
            </a:r>
            <a:r>
              <a:rPr lang="en-GB" dirty="0"/>
              <a:t>the workforce </a:t>
            </a:r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Build </a:t>
            </a:r>
            <a:r>
              <a:rPr lang="en-GB" dirty="0"/>
              <a:t>competence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Creating </a:t>
            </a:r>
            <a:r>
              <a:rPr lang="en-GB" dirty="0"/>
              <a:t>healthier, safer </a:t>
            </a:r>
            <a:r>
              <a:rPr lang="en-GB" dirty="0" smtClean="0"/>
              <a:t>workplaces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 SMEs</a:t>
            </a:r>
            <a:endParaRPr lang="en-GB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ZWS </a:t>
            </a:r>
            <a:r>
              <a:rPr lang="en-GB" dirty="0" smtClean="0">
                <a:solidFill>
                  <a:prstClr val="black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supports and adds value to work of  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SWITCH </a:t>
            </a:r>
            <a:r>
              <a:rPr lang="en-GB" dirty="0" smtClean="0">
                <a:solidFill>
                  <a:prstClr val="black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through 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its programmes </a:t>
            </a:r>
            <a:r>
              <a:rPr lang="en-GB" dirty="0" smtClean="0">
                <a:solidFill>
                  <a:prstClr val="black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(including grants</a:t>
            </a:r>
            <a:r>
              <a:rPr lang="en-GB" dirty="0">
                <a:solidFill>
                  <a:prstClr val="black"/>
                </a:solidFill>
                <a:latin typeface="Helvetica" panose="020B0604020202020204" pitchFamily="34" charset="0"/>
                <a:ea typeface="Times New Roman"/>
                <a:cs typeface="Helvetica" panose="020B0604020202020204" pitchFamily="34" charset="0"/>
              </a:rPr>
              <a:t>, LA/Resource Industry support, training, events and voluntary commitments)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1806" y="6417890"/>
            <a:ext cx="6843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22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697" y="1600201"/>
            <a:ext cx="4734712" cy="4045688"/>
          </a:xfrm>
        </p:spPr>
        <p:txBody>
          <a:bodyPr/>
          <a:lstStyle/>
          <a:p>
            <a:pPr marL="514350" lvl="1" indent="0">
              <a:buNone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Thank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you for listening</a:t>
            </a:r>
          </a:p>
          <a:p>
            <a:pPr marL="514350" lvl="1" indent="0">
              <a:buNone/>
            </a:pPr>
            <a:endParaRPr lang="en-GB" sz="2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lvl="1" indent="0">
              <a:buNone/>
            </a:pPr>
            <a:r>
              <a:rPr lang="en-GB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 </a:t>
            </a:r>
            <a:r>
              <a:rPr lang="en-GB" sz="2600" dirty="0">
                <a:latin typeface="Helvetica" panose="020B0604020202020204" pitchFamily="34" charset="0"/>
                <a:cs typeface="Helvetica" panose="020B0604020202020204" pitchFamily="34" charset="0"/>
              </a:rPr>
              <a:t>further information</a:t>
            </a:r>
            <a:r>
              <a:rPr lang="en-GB" sz="2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:</a:t>
            </a:r>
          </a:p>
          <a:p>
            <a:pPr marL="514350" lvl="1" indent="0">
              <a:buNone/>
            </a:pPr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lvl="1" indent="0">
              <a:buNone/>
            </a:pPr>
            <a:r>
              <a:rPr lang="en-GB" sz="2400" dirty="0">
                <a:ea typeface="Calibri"/>
                <a:cs typeface="Times New Roman"/>
              </a:rPr>
              <a:t> </a:t>
            </a:r>
            <a:r>
              <a:rPr lang="en-GB" sz="2000" dirty="0">
                <a:ea typeface="Calibri"/>
                <a:cs typeface="Times New Roman"/>
                <a:hlinkClick r:id="rId2"/>
              </a:rPr>
              <a:t>switch@zerowastescotland.org.uk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7" y="1520457"/>
            <a:ext cx="4315826" cy="412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1806" y="6417890"/>
            <a:ext cx="6843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824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6121" y="1303068"/>
            <a:ext cx="401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Helvetica"/>
                <a:cs typeface="Helvetica"/>
              </a:rPr>
              <a:t>What is SWITCH?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164" y="1963407"/>
            <a:ext cx="8236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vetica"/>
                <a:cs typeface="Helvetica"/>
              </a:rPr>
              <a:t>Scottish Waste Industry Training, Competency, Health &amp; Safety Forum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661" y="2932202"/>
            <a:ext cx="78893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SWITCH is a multi-partnership forum made up of </a:t>
            </a:r>
            <a:r>
              <a:rPr lang="en-US" dirty="0">
                <a:latin typeface="Helvetica"/>
                <a:cs typeface="Helvetica"/>
              </a:rPr>
              <a:t>public, private and third sector </a:t>
            </a:r>
            <a:r>
              <a:rPr lang="en-US" dirty="0" err="1">
                <a:latin typeface="Helvetica"/>
                <a:cs typeface="Helvetica"/>
              </a:rPr>
              <a:t>organisations</a:t>
            </a:r>
            <a:r>
              <a:rPr lang="en-US" dirty="0">
                <a:latin typeface="Helvetica"/>
                <a:cs typeface="Helvetica"/>
              </a:rPr>
              <a:t> </a:t>
            </a:r>
            <a:r>
              <a:rPr lang="en-US" dirty="0" smtClean="0">
                <a:latin typeface="Helvetica"/>
                <a:cs typeface="Helvetica"/>
              </a:rPr>
              <a:t>within the Resource Management Industry. </a:t>
            </a:r>
          </a:p>
          <a:p>
            <a:endParaRPr lang="en-US" dirty="0" smtClean="0">
              <a:latin typeface="Helvetica"/>
              <a:cs typeface="Helvetica"/>
            </a:endParaRPr>
          </a:p>
          <a:p>
            <a:r>
              <a:rPr lang="en-US" dirty="0" smtClean="0">
                <a:latin typeface="Helvetica"/>
                <a:cs typeface="Helvetica"/>
              </a:rPr>
              <a:t>Its purpose is to provide leadership for the resource management sector by working collaboratively to raise standards within the sector regarding Health &amp; Safety, training, learning &amp; development and technical competence.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90846" y="6248613"/>
            <a:ext cx="6953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313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8131" y="2163680"/>
            <a:ext cx="4091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Background to the SWITCH Forum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Why we think it’s important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Aims and objectives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How we see it working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Its structure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Governance/Membership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Communication &amp; Engagement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8" t="-743" r="-50531" b="14077"/>
          <a:stretch/>
        </p:blipFill>
        <p:spPr>
          <a:xfrm>
            <a:off x="5583423" y="1368000"/>
            <a:ext cx="6418800" cy="42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3860" y="6417890"/>
            <a:ext cx="6209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486" y="1331905"/>
            <a:ext cx="500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425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348" y="1337901"/>
            <a:ext cx="624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8348" y="2066280"/>
            <a:ext cx="660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Helvetica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4296" y="3376756"/>
            <a:ext cx="49016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endParaRPr lang="en-GB" sz="24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“support continual improvement in Health &amp; Safety and workplace skills in the resource management sector.”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2745" y="6402947"/>
            <a:ext cx="6974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  <p:pic>
        <p:nvPicPr>
          <p:cNvPr id="5" name="Picture 4" descr="8813989528_fa0fd6715d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43" r="36543"/>
          <a:stretch/>
        </p:blipFill>
        <p:spPr>
          <a:xfrm>
            <a:off x="-1645200" y="1523999"/>
            <a:ext cx="5321374" cy="41325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12" y="1530626"/>
            <a:ext cx="45401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Action 13 </a:t>
            </a:r>
          </a:p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Zero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W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aste Plan</a:t>
            </a:r>
            <a:endParaRPr lang="en-US" sz="2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59461" y="1149382"/>
            <a:ext cx="7927337" cy="73258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HSE	</a:t>
            </a:r>
            <a:r>
              <a:rPr lang="en-GB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Waste and recycling sector strategy 2012-15</a:t>
            </a:r>
            <a:endParaRPr lang="en-GB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0497" y="2060848"/>
            <a:ext cx="8011616" cy="422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H&amp;S performance remains poor in relation to other industries: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Fatality rate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9 to 10 times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 all-industry average,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Transport-related fatal injuries account for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2/3rds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of the total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RIDDOR non-fatal injury rate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~4 times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the all-industry average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80%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of all reported injuries occur during collection and sorting activities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Potential health risks from emerging processes and activities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Risks to members of the public because of significant public interface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ＭＳ Ｐゴシック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2745" y="6402947"/>
            <a:ext cx="6974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419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335740" y="1162579"/>
            <a:ext cx="6781800" cy="60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ahoma" pitchFamily="34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ahoma" pitchFamily="34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ahoma" pitchFamily="34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ahoma" pitchFamily="34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Tahom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Waste collection –  Why most </a:t>
            </a:r>
            <a:r>
              <a:rPr lang="en-GB" sz="2400" kern="0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</a:t>
            </a:r>
            <a:r>
              <a:rPr kumimoji="0" lang="en-GB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azardous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04800" y="1844824"/>
            <a:ext cx="8299648" cy="481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Peripatetic, undertaken on public roads with live traffic and in constantly changing conditions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Direct interface with the public - risks apply to them as well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Workers deal with a variety of materials / risks that are not within their employer’s direct control.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Direct management and supervision is more difficult than at fixed workplaces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Potentially compounded by a 'task and finish' working culture if this is not properly managed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Challenges may be affected by changes to working trends more waste separation/ increasingly frequent collections/ 	extended working hours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  <a:hlinkClick r:id="rId2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http://www.hse.gov.uk/aboutus/strategiesandplans/sector-strategies/waste-and-recycling.htm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ＭＳ Ｐゴシック" charset="0"/>
                <a:cs typeface="+mn-cs"/>
              </a:rPr>
              <a:t>	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63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72009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2745" y="6402947"/>
            <a:ext cx="6974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8317" y="1329069"/>
            <a:ext cx="274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HSE Statistics 2014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2" y="1879536"/>
            <a:ext cx="8080744" cy="432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2745" y="6402947"/>
            <a:ext cx="6974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503" y="1229464"/>
            <a:ext cx="275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HSE Statistics 2014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3" y="1796902"/>
            <a:ext cx="7719238" cy="4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2745" y="6402947"/>
            <a:ext cx="6974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aseline="30000" dirty="0">
                <a:latin typeface="DIN-Black"/>
              </a:rPr>
              <a:t>S</a:t>
            </a:r>
            <a:r>
              <a:rPr lang="en-GB" sz="2400" baseline="30000" dirty="0">
                <a:latin typeface="DIN-Regular"/>
              </a:rPr>
              <a:t>cottish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W</a:t>
            </a:r>
            <a:r>
              <a:rPr lang="en-GB" sz="2400" baseline="30000" dirty="0">
                <a:latin typeface="DIN-Regular"/>
              </a:rPr>
              <a:t>aste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I</a:t>
            </a:r>
            <a:r>
              <a:rPr lang="en-GB" sz="2400" baseline="30000" dirty="0">
                <a:latin typeface="DIN-Regular"/>
              </a:rPr>
              <a:t>ndustry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T</a:t>
            </a:r>
            <a:r>
              <a:rPr lang="en-GB" sz="2400" baseline="30000" dirty="0">
                <a:latin typeface="DIN-Regular"/>
              </a:rPr>
              <a:t>raining </a:t>
            </a:r>
            <a:r>
              <a:rPr lang="en-GB" sz="2400" baseline="30000" dirty="0">
                <a:latin typeface="DIN-Black"/>
              </a:rPr>
              <a:t>C</a:t>
            </a:r>
            <a:r>
              <a:rPr lang="en-GB" sz="2400" baseline="30000" dirty="0">
                <a:latin typeface="DIN-Regular"/>
              </a:rPr>
              <a:t>ompetency and</a:t>
            </a:r>
            <a:r>
              <a:rPr lang="en-GB" sz="2400" baseline="30000" dirty="0">
                <a:latin typeface="DIN-Medium"/>
              </a:rPr>
              <a:t> </a:t>
            </a:r>
            <a:r>
              <a:rPr lang="en-GB" sz="2400" baseline="30000" dirty="0">
                <a:latin typeface="DIN-Black"/>
              </a:rPr>
              <a:t>H</a:t>
            </a:r>
            <a:r>
              <a:rPr lang="en-GB" sz="2400" baseline="30000" dirty="0">
                <a:latin typeface="DIN-Regular"/>
              </a:rPr>
              <a:t>ealth &amp; </a:t>
            </a:r>
            <a:r>
              <a:rPr lang="en-GB" sz="2400" baseline="30000" dirty="0" smtClean="0">
                <a:latin typeface="DIN-Regular"/>
              </a:rPr>
              <a:t>Safety</a:t>
            </a:r>
            <a:endParaRPr lang="en-GB" sz="2400" baseline="30000" dirty="0">
              <a:latin typeface="DIN-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745" y="1229464"/>
            <a:ext cx="283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HSE Statistics 2014</a:t>
            </a:r>
            <a:endParaRPr lang="en-GB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677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ＭＳ Ｐゴシック</vt:lpstr>
      <vt:lpstr>Arial</vt:lpstr>
      <vt:lpstr>Bodoni MT</vt:lpstr>
      <vt:lpstr>Calibri</vt:lpstr>
      <vt:lpstr>DIN-Black</vt:lpstr>
      <vt:lpstr>DIN-Medium</vt:lpstr>
      <vt:lpstr>DIN-Regular</vt:lpstr>
      <vt:lpstr>Helvetica</vt:lpstr>
      <vt:lpstr>Symbol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WRAP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Gourley</dc:creator>
  <cp:lastModifiedBy>Catherine Maclean</cp:lastModifiedBy>
  <cp:revision>40</cp:revision>
  <dcterms:created xsi:type="dcterms:W3CDTF">2014-12-08T15:16:11Z</dcterms:created>
  <dcterms:modified xsi:type="dcterms:W3CDTF">2015-12-09T15:11:06Z</dcterms:modified>
</cp:coreProperties>
</file>